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Arimo" panose="020B0604020202020204" charset="0"/>
      <p:regular r:id="rId30"/>
    </p:embeddedFont>
    <p:embeddedFont>
      <p:font typeface="Be Vietnam" panose="020B0604020202020204" charset="0"/>
      <p:regular r:id="rId31"/>
    </p:embeddedFont>
    <p:embeddedFont>
      <p:font typeface="Be Vietnam Bold" panose="020B0604020202020204" charset="0"/>
      <p:regular r:id="rId32"/>
    </p:embeddedFont>
    <p:embeddedFont>
      <p:font typeface="Brixton Sans" panose="020B0604020202020204" charset="0"/>
      <p:regular r:id="rId33"/>
    </p:embeddedFont>
    <p:embeddedFont>
      <p:font typeface="Brixton Sans Bold" panose="020B060402020202020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Kollektif" panose="020B0604020202020204" charset="0"/>
      <p:regular r:id="rId39"/>
    </p:embeddedFont>
    <p:embeddedFont>
      <p:font typeface="Open Sans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249" autoAdjust="0"/>
  </p:normalViewPr>
  <p:slideViewPr>
    <p:cSldViewPr>
      <p:cViewPr varScale="1">
        <p:scale>
          <a:sx n="46" d="100"/>
          <a:sy n="46" d="100"/>
        </p:scale>
        <p:origin x="7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EC04B-FD58-4511-9DD0-DEE103C6C9BE}" type="datetimeFigureOut">
              <a:rPr lang="en-ID" smtClean="0"/>
              <a:t>08/04/2021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B1BDB-51B4-4A4F-92B5-768C1FD04A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1508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Pertanyaan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BKB POV 1:</a:t>
            </a:r>
            <a:endParaRPr lang="en-ID" b="0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Memberikan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Simulasi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merakit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sehingga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mempermudah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mempelajari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Socket PC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tanpa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takut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salah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beli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Mempermudah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arjun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merakit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Mempermudah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arjun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berkreasi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merakit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akses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merakit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 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simulasi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pengguna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tertarik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melihat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Memugkinkan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simulasi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dipahami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dimana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saja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kapan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saja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Menjadikan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kegiatan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merakit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menyenangkan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komunitas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merasa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nyaman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melakukan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perakitan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akses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merakit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lebih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asik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Mempermudah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kesulitan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dialami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pengguna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merakit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PC?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B1BDB-51B4-4A4F-92B5-768C1FD04A9E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915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Pertanyaan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BKB POV 2:</a:t>
            </a:r>
            <a:endParaRPr lang="en-ID" b="0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informasi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diakses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sewaktu-waktu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pengguna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mengikuti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perkembangan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informasi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terkait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Mempermudah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pengguna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membeli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komponen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ruang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diskusi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antar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pengguna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merakit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Mempermudah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mas Reza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membandingkan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antar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komponen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merakit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PC?’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review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komponen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terbaik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Menghubungkan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antar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komunikasi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berinteraksi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mengenai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Mempermudah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pengguna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tampilan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informasi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dibutuhkan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Memberikan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informasi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terkait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performa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komponen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PC?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antusiasme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pada website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menjadi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lebih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menarik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br>
              <a:rPr lang="en-ID" b="0" dirty="0">
                <a:effectLst/>
              </a:rPr>
            </a:b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B1BDB-51B4-4A4F-92B5-768C1FD04A9E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126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en-ID" b="0" dirty="0">
                <a:effectLst/>
              </a:rPr>
            </a:b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Pertanyaan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BKB POV 3:</a:t>
            </a:r>
            <a:endParaRPr lang="en-ID" b="0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tempat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berkomunikasi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berbagi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ilmu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pengalaman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para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perakit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informasi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terkait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perakitan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wadah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asik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bagi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komunitas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perakit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Mengumpulkan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komunitas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perakit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satu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wadah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informasi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merakit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diakses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satu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wadah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Membantu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perakit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mengikuti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perkembangan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semua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pelaku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perakit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berhubungan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berbagai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informasi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membantu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anggota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komunitas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berbagi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pengalaman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merakit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mempermudah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pengguna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menentukan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komponen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yang pas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sesuai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budget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merakit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PC?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Membuat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wadah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bagi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Aziz agar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berbagi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ilmu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pengalamannya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B1BDB-51B4-4A4F-92B5-768C1FD04A9E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8005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671166" y="3848938"/>
            <a:ext cx="4945667" cy="449606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310158" y="8335474"/>
            <a:ext cx="18908317" cy="2213524"/>
          </a:xfrm>
          <a:prstGeom prst="rect">
            <a:avLst/>
          </a:prstGeom>
          <a:solidFill>
            <a:srgbClr val="2E2562"/>
          </a:solidFill>
        </p:spPr>
      </p:sp>
      <p:sp>
        <p:nvSpPr>
          <p:cNvPr id="4" name="TextBox 4"/>
          <p:cNvSpPr txBox="1"/>
          <p:nvPr/>
        </p:nvSpPr>
        <p:spPr>
          <a:xfrm>
            <a:off x="329078" y="1872029"/>
            <a:ext cx="17629845" cy="372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53"/>
              </a:lnSpc>
            </a:pPr>
            <a:r>
              <a:rPr lang="en-US" sz="7794">
                <a:solidFill>
                  <a:srgbClr val="2E2562"/>
                </a:solidFill>
                <a:latin typeface="Brixton Sans Bold"/>
              </a:rPr>
              <a:t>DISKUSI DENGAN KOMUNITAS PERAKIT PC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38690" y="812799"/>
            <a:ext cx="7410621" cy="73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8"/>
              </a:lnSpc>
            </a:pPr>
            <a:r>
              <a:rPr lang="en-US" sz="4356">
                <a:solidFill>
                  <a:srgbClr val="2E2562"/>
                </a:solidFill>
                <a:latin typeface="Be Vietnam Bold"/>
              </a:rPr>
              <a:t>KELOMPOK 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38028" y="8931061"/>
            <a:ext cx="1181194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DDDA"/>
                </a:solidFill>
                <a:latin typeface="Be Vietnam"/>
              </a:rPr>
              <a:t>DESAIN PENGALAMAN PENGGUNA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765109" y="6126833"/>
            <a:ext cx="938351" cy="147877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0812" b="3179"/>
          <a:stretch>
            <a:fillRect/>
          </a:stretch>
        </p:blipFill>
        <p:spPr>
          <a:xfrm>
            <a:off x="4148136" y="7605610"/>
            <a:ext cx="2172298" cy="72860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12170495" y="5601241"/>
            <a:ext cx="2384575" cy="27437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-924648" y="-1349357"/>
            <a:ext cx="19212648" cy="193841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424311" y="1414487"/>
            <a:ext cx="11545561" cy="854371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424311" y="2251757"/>
            <a:ext cx="11439378" cy="7706445"/>
            <a:chOff x="0" y="0"/>
            <a:chExt cx="3946490" cy="26586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46490" cy="2658660"/>
            </a:xfrm>
            <a:custGeom>
              <a:avLst/>
              <a:gdLst/>
              <a:ahLst/>
              <a:cxnLst/>
              <a:rect l="l" t="t" r="r" b="b"/>
              <a:pathLst>
                <a:path w="3946490" h="2658660">
                  <a:moveTo>
                    <a:pt x="3822030" y="2658659"/>
                  </a:moveTo>
                  <a:lnTo>
                    <a:pt x="124460" y="2658659"/>
                  </a:lnTo>
                  <a:cubicBezTo>
                    <a:pt x="55880" y="2658659"/>
                    <a:pt x="0" y="2602780"/>
                    <a:pt x="0" y="25341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22030" y="0"/>
                  </a:lnTo>
                  <a:cubicBezTo>
                    <a:pt x="3890610" y="0"/>
                    <a:pt x="3946490" y="55880"/>
                    <a:pt x="3946490" y="124460"/>
                  </a:cubicBezTo>
                  <a:lnTo>
                    <a:pt x="3946490" y="2534200"/>
                  </a:lnTo>
                  <a:cubicBezTo>
                    <a:pt x="3946490" y="2602780"/>
                    <a:pt x="3890610" y="2658660"/>
                    <a:pt x="3822030" y="26586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765486" y="-293086"/>
            <a:ext cx="4757028" cy="1707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Kollektif"/>
              </a:rPr>
              <a:t>POV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98368" y="2880305"/>
            <a:ext cx="10891264" cy="683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4"/>
              </a:lnSpc>
              <a:spcBef>
                <a:spcPct val="0"/>
              </a:spcBef>
            </a:pPr>
            <a:r>
              <a:rPr lang="en-US" sz="2981">
                <a:solidFill>
                  <a:srgbClr val="000000"/>
                </a:solidFill>
                <a:latin typeface="Be Vietnam Bold"/>
              </a:rPr>
              <a:t>We Met : </a:t>
            </a:r>
          </a:p>
          <a:p>
            <a:pPr>
              <a:lnSpc>
                <a:spcPts val="4174"/>
              </a:lnSpc>
              <a:spcBef>
                <a:spcPct val="0"/>
              </a:spcBef>
            </a:pPr>
            <a:r>
              <a:rPr lang="en-US" sz="2981">
                <a:solidFill>
                  <a:srgbClr val="2E2562"/>
                </a:solidFill>
                <a:latin typeface="Be Vietnam"/>
              </a:rPr>
              <a:t>Reza , Seorang Pekerja asal Surabaya berumur 31 Tahun yang sudah lama berkecimpung di dunia overclocking sejak tahun 2005</a:t>
            </a:r>
          </a:p>
          <a:p>
            <a:pPr>
              <a:lnSpc>
                <a:spcPts val="4174"/>
              </a:lnSpc>
              <a:spcBef>
                <a:spcPct val="0"/>
              </a:spcBef>
            </a:pPr>
            <a:endParaRPr lang="en-US" sz="2981">
              <a:solidFill>
                <a:srgbClr val="2E2562"/>
              </a:solidFill>
              <a:latin typeface="Be Vietnam"/>
            </a:endParaRPr>
          </a:p>
          <a:p>
            <a:pPr>
              <a:lnSpc>
                <a:spcPts val="4174"/>
              </a:lnSpc>
              <a:spcBef>
                <a:spcPct val="0"/>
              </a:spcBef>
            </a:pPr>
            <a:r>
              <a:rPr lang="en-US" sz="2981">
                <a:solidFill>
                  <a:srgbClr val="000000"/>
                </a:solidFill>
                <a:latin typeface="Be Vietnam Bold"/>
              </a:rPr>
              <a:t>We Were Amazed To Realize : </a:t>
            </a:r>
          </a:p>
          <a:p>
            <a:pPr>
              <a:lnSpc>
                <a:spcPts val="4174"/>
              </a:lnSpc>
              <a:spcBef>
                <a:spcPct val="0"/>
              </a:spcBef>
            </a:pPr>
            <a:r>
              <a:rPr lang="en-US" sz="2981">
                <a:solidFill>
                  <a:srgbClr val="2E2562"/>
                </a:solidFill>
                <a:latin typeface="Be Vietnam"/>
              </a:rPr>
              <a:t>Meskipun data komponen rakit PC dideskripsikan dengan lengkap, Masih terdapat perbedaan setiap merk komponen dengan spesifikasi sejenis</a:t>
            </a:r>
          </a:p>
          <a:p>
            <a:pPr>
              <a:lnSpc>
                <a:spcPts val="4174"/>
              </a:lnSpc>
              <a:spcBef>
                <a:spcPct val="0"/>
              </a:spcBef>
            </a:pPr>
            <a:endParaRPr lang="en-US" sz="2981">
              <a:solidFill>
                <a:srgbClr val="2E2562"/>
              </a:solidFill>
              <a:latin typeface="Be Vietnam"/>
            </a:endParaRPr>
          </a:p>
          <a:p>
            <a:pPr>
              <a:lnSpc>
                <a:spcPts val="4174"/>
              </a:lnSpc>
              <a:spcBef>
                <a:spcPct val="0"/>
              </a:spcBef>
            </a:pPr>
            <a:r>
              <a:rPr lang="en-US" sz="2981">
                <a:solidFill>
                  <a:srgbClr val="000000"/>
                </a:solidFill>
                <a:latin typeface="Be Vietnam Bold"/>
              </a:rPr>
              <a:t>It would be game changing : </a:t>
            </a:r>
          </a:p>
          <a:p>
            <a:pPr>
              <a:lnSpc>
                <a:spcPts val="4174"/>
              </a:lnSpc>
              <a:spcBef>
                <a:spcPct val="0"/>
              </a:spcBef>
            </a:pPr>
            <a:r>
              <a:rPr lang="en-US" sz="2981">
                <a:solidFill>
                  <a:srgbClr val="2E2562"/>
                </a:solidFill>
                <a:latin typeface="Be Vietnam"/>
              </a:rPr>
              <a:t>Memberikan Informasi tentang perbandingan benchmark dua komponen yang sejenis namun berbeda merek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3807" y="-2638658"/>
            <a:ext cx="19212648" cy="193841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22153" y="1219705"/>
            <a:ext cx="7043694" cy="1716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17"/>
              </a:lnSpc>
            </a:pPr>
            <a:r>
              <a:rPr lang="en-US" sz="8597">
                <a:solidFill>
                  <a:srgbClr val="FE959A"/>
                </a:solidFill>
                <a:latin typeface="Brixton Sans Bold"/>
              </a:rPr>
              <a:t>How Might We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30156" y="4117850"/>
            <a:ext cx="12284723" cy="2188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7"/>
              </a:lnSpc>
            </a:pPr>
            <a:r>
              <a:rPr lang="en-US" sz="4212">
                <a:solidFill>
                  <a:srgbClr val="FFDDDA"/>
                </a:solidFill>
                <a:latin typeface="Be Vietnam"/>
              </a:rPr>
              <a:t>Menyediakan Informasi yang membandingkan antara produk - produk sejenis namun berbeda merek untuk dilihat kelebihan dan kekurangan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-924648" y="-1349357"/>
            <a:ext cx="19212648" cy="193841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424311" y="1414487"/>
            <a:ext cx="11545561" cy="854371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424311" y="2251757"/>
            <a:ext cx="11439378" cy="7706445"/>
            <a:chOff x="0" y="0"/>
            <a:chExt cx="3946490" cy="26586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46490" cy="2658660"/>
            </a:xfrm>
            <a:custGeom>
              <a:avLst/>
              <a:gdLst/>
              <a:ahLst/>
              <a:cxnLst/>
              <a:rect l="l" t="t" r="r" b="b"/>
              <a:pathLst>
                <a:path w="3946490" h="2658660">
                  <a:moveTo>
                    <a:pt x="3822030" y="2658659"/>
                  </a:moveTo>
                  <a:lnTo>
                    <a:pt x="124460" y="2658659"/>
                  </a:lnTo>
                  <a:cubicBezTo>
                    <a:pt x="55880" y="2658659"/>
                    <a:pt x="0" y="2602780"/>
                    <a:pt x="0" y="25341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22030" y="0"/>
                  </a:lnTo>
                  <a:cubicBezTo>
                    <a:pt x="3890610" y="0"/>
                    <a:pt x="3946490" y="55880"/>
                    <a:pt x="3946490" y="124460"/>
                  </a:cubicBezTo>
                  <a:lnTo>
                    <a:pt x="3946490" y="2534200"/>
                  </a:lnTo>
                  <a:cubicBezTo>
                    <a:pt x="3946490" y="2602780"/>
                    <a:pt x="3890610" y="2658660"/>
                    <a:pt x="3822030" y="26586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765486" y="-293086"/>
            <a:ext cx="4757028" cy="1707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Kollektif"/>
              </a:rPr>
              <a:t>POV 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51984" y="2636317"/>
            <a:ext cx="11211705" cy="702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97"/>
              </a:lnSpc>
              <a:spcBef>
                <a:spcPct val="0"/>
              </a:spcBef>
            </a:pPr>
            <a:r>
              <a:rPr lang="en-US" sz="3069">
                <a:solidFill>
                  <a:srgbClr val="000000"/>
                </a:solidFill>
                <a:latin typeface="Be Vietnam Bold"/>
              </a:rPr>
              <a:t>We Met : </a:t>
            </a:r>
          </a:p>
          <a:p>
            <a:pPr>
              <a:lnSpc>
                <a:spcPts val="4297"/>
              </a:lnSpc>
              <a:spcBef>
                <a:spcPct val="0"/>
              </a:spcBef>
            </a:pPr>
            <a:r>
              <a:rPr lang="en-US" sz="3069">
                <a:solidFill>
                  <a:srgbClr val="2E2562"/>
                </a:solidFill>
                <a:latin typeface="Be Vietnam"/>
              </a:rPr>
              <a:t>Aziz ,seorang mahasiswa asal Surabaya  berumur 21 tahun yang Sudah Pernah Merakit PC dan menjadi tempat berkonsultasi bagi Teman – Temannya</a:t>
            </a:r>
          </a:p>
          <a:p>
            <a:pPr>
              <a:lnSpc>
                <a:spcPts val="4297"/>
              </a:lnSpc>
              <a:spcBef>
                <a:spcPct val="0"/>
              </a:spcBef>
            </a:pPr>
            <a:endParaRPr lang="en-US" sz="3069">
              <a:solidFill>
                <a:srgbClr val="2E2562"/>
              </a:solidFill>
              <a:latin typeface="Be Vietnam"/>
            </a:endParaRPr>
          </a:p>
          <a:p>
            <a:pPr>
              <a:lnSpc>
                <a:spcPts val="4297"/>
              </a:lnSpc>
              <a:spcBef>
                <a:spcPct val="0"/>
              </a:spcBef>
            </a:pPr>
            <a:r>
              <a:rPr lang="en-US" sz="3069">
                <a:solidFill>
                  <a:srgbClr val="000000"/>
                </a:solidFill>
                <a:latin typeface="Be Vietnam Bold"/>
              </a:rPr>
              <a:t>We Were Amazed to Realize : </a:t>
            </a:r>
          </a:p>
          <a:p>
            <a:pPr>
              <a:lnSpc>
                <a:spcPts val="4297"/>
              </a:lnSpc>
              <a:spcBef>
                <a:spcPct val="0"/>
              </a:spcBef>
            </a:pPr>
            <a:r>
              <a:rPr lang="en-US" sz="3069">
                <a:solidFill>
                  <a:srgbClr val="2E2562"/>
                </a:solidFill>
                <a:latin typeface="Be Vietnam"/>
              </a:rPr>
              <a:t>Merakit PC perlu Tempat untuk saling bertukar ilmu dan pengalaman antar perakit pc agar kita dapat banyak masukan Ketika ingin merakit PC</a:t>
            </a:r>
          </a:p>
          <a:p>
            <a:pPr>
              <a:lnSpc>
                <a:spcPts val="4297"/>
              </a:lnSpc>
              <a:spcBef>
                <a:spcPct val="0"/>
              </a:spcBef>
            </a:pPr>
            <a:endParaRPr lang="en-US" sz="3069">
              <a:solidFill>
                <a:srgbClr val="2E2562"/>
              </a:solidFill>
              <a:latin typeface="Be Vietnam"/>
            </a:endParaRPr>
          </a:p>
          <a:p>
            <a:pPr>
              <a:lnSpc>
                <a:spcPts val="4297"/>
              </a:lnSpc>
              <a:spcBef>
                <a:spcPct val="0"/>
              </a:spcBef>
            </a:pPr>
            <a:r>
              <a:rPr lang="en-US" sz="3069">
                <a:solidFill>
                  <a:srgbClr val="000000"/>
                </a:solidFill>
                <a:latin typeface="Be Vietnam Bold"/>
              </a:rPr>
              <a:t>It Would Be Game Changing : </a:t>
            </a:r>
          </a:p>
          <a:p>
            <a:pPr>
              <a:lnSpc>
                <a:spcPts val="4297"/>
              </a:lnSpc>
              <a:spcBef>
                <a:spcPct val="0"/>
              </a:spcBef>
            </a:pPr>
            <a:r>
              <a:rPr lang="en-US" sz="3069">
                <a:solidFill>
                  <a:srgbClr val="2E2562"/>
                </a:solidFill>
                <a:latin typeface="Be Vietnam"/>
              </a:rPr>
              <a:t>Mengumpulkan Perakit PC di dalam satu Wadah untuk saling bertukar pikiran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3807" y="-2638658"/>
            <a:ext cx="19212648" cy="193841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827171" y="701180"/>
            <a:ext cx="6633659" cy="162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17"/>
              </a:lnSpc>
            </a:pPr>
            <a:r>
              <a:rPr lang="en-US" sz="8097">
                <a:solidFill>
                  <a:srgbClr val="FE959A"/>
                </a:solidFill>
                <a:latin typeface="Brixton Sans Bold"/>
              </a:rPr>
              <a:t>How Might We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91274" y="3923687"/>
            <a:ext cx="10305452" cy="234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2"/>
              </a:lnSpc>
            </a:pPr>
            <a:r>
              <a:rPr lang="en-US" sz="4430">
                <a:solidFill>
                  <a:srgbClr val="FFDDDA"/>
                </a:solidFill>
                <a:latin typeface="Be Vietnam"/>
              </a:rPr>
              <a:t>Membuat tempat berkomunikasi untuk berbagi ilmu dan pengalaman dengan para perakit PC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4138" r="7194"/>
          <a:stretch>
            <a:fillRect/>
          </a:stretch>
        </p:blipFill>
        <p:spPr>
          <a:xfrm>
            <a:off x="-170976" y="-357167"/>
            <a:ext cx="18115406" cy="110013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63580" y="3209117"/>
            <a:ext cx="13246294" cy="363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20"/>
              </a:lnSpc>
            </a:pPr>
            <a:r>
              <a:rPr lang="en-US" sz="10300">
                <a:solidFill>
                  <a:srgbClr val="000000"/>
                </a:solidFill>
                <a:latin typeface="Brixton Sans"/>
              </a:rPr>
              <a:t>Solution &amp; Experience Prototypes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06479" y="6637723"/>
            <a:ext cx="19100958" cy="4065388"/>
          </a:xfrm>
          <a:prstGeom prst="rect">
            <a:avLst/>
          </a:prstGeom>
          <a:solidFill>
            <a:srgbClr val="FE959A"/>
          </a:solidFill>
        </p:spPr>
      </p:sp>
      <p:grpSp>
        <p:nvGrpSpPr>
          <p:cNvPr id="3" name="Group 3"/>
          <p:cNvGrpSpPr/>
          <p:nvPr/>
        </p:nvGrpSpPr>
        <p:grpSpPr>
          <a:xfrm>
            <a:off x="1260353" y="1033030"/>
            <a:ext cx="6166036" cy="2725815"/>
            <a:chOff x="0" y="0"/>
            <a:chExt cx="8221381" cy="3634420"/>
          </a:xfrm>
        </p:grpSpPr>
        <p:sp>
          <p:nvSpPr>
            <p:cNvPr id="4" name="TextBox 4"/>
            <p:cNvSpPr txBox="1"/>
            <p:nvPr/>
          </p:nvSpPr>
          <p:spPr>
            <a:xfrm>
              <a:off x="0" y="-28575"/>
              <a:ext cx="8221381" cy="2938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570"/>
                </a:lnSpc>
                <a:spcBef>
                  <a:spcPct val="0"/>
                </a:spcBef>
              </a:pPr>
              <a:r>
                <a:rPr lang="en-US" sz="7142">
                  <a:solidFill>
                    <a:srgbClr val="FFDDDA"/>
                  </a:solidFill>
                  <a:latin typeface="Brixton Sans Bold"/>
                </a:rPr>
                <a:t>SOLUTION 1 FROM POV 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109275"/>
              <a:ext cx="8221381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60353" y="3437456"/>
            <a:ext cx="11896388" cy="150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10"/>
              </a:lnSpc>
              <a:spcBef>
                <a:spcPct val="0"/>
              </a:spcBef>
            </a:pPr>
            <a:r>
              <a:rPr lang="en-US" sz="2864">
                <a:solidFill>
                  <a:srgbClr val="FFDDDA"/>
                </a:solidFill>
                <a:latin typeface="Be Vietnam"/>
              </a:rPr>
              <a:t>Platform Digital dimana para perakit PC pemula dapat mempelajari mengenai komponen yang sesuai melalui Simulasi yang mudah dipelajari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0" y="6523423"/>
            <a:ext cx="5881684" cy="1056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 dirty="0">
                <a:solidFill>
                  <a:srgbClr val="2E2562"/>
                </a:solidFill>
                <a:latin typeface="Be Vietnam Bold"/>
              </a:rPr>
              <a:t>ASUMPTION 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29684" y="7931930"/>
            <a:ext cx="9144000" cy="104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2E2562"/>
                </a:solidFill>
                <a:latin typeface="Be Vietnam"/>
              </a:rPr>
              <a:t>Simulasi yang akurat menjadi poin utama dalam memahami dan mempelajari perakitan PC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93995" y="665387"/>
            <a:ext cx="11500009" cy="1745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19"/>
              </a:lnSpc>
            </a:pPr>
            <a:r>
              <a:rPr lang="en-US" sz="11099">
                <a:solidFill>
                  <a:srgbClr val="2E2562"/>
                </a:solidFill>
                <a:latin typeface="Brixton Sans"/>
              </a:rPr>
              <a:t>PROTOTYPE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4436"/>
          <a:stretch>
            <a:fillRect/>
          </a:stretch>
        </p:blipFill>
        <p:spPr>
          <a:xfrm>
            <a:off x="0" y="2486523"/>
            <a:ext cx="4033371" cy="67731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19056" y="2411059"/>
            <a:ext cx="3553736" cy="67717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554" r="554"/>
          <a:stretch>
            <a:fillRect/>
          </a:stretch>
        </p:blipFill>
        <p:spPr>
          <a:xfrm>
            <a:off x="7391503" y="2334262"/>
            <a:ext cx="3504994" cy="69253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1108" r="1108"/>
          <a:stretch>
            <a:fillRect/>
          </a:stretch>
        </p:blipFill>
        <p:spPr>
          <a:xfrm>
            <a:off x="10896497" y="2334262"/>
            <a:ext cx="3454521" cy="692537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351018" y="2334262"/>
            <a:ext cx="3648602" cy="69253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06479" y="6523739"/>
            <a:ext cx="19100958" cy="4179372"/>
          </a:xfrm>
          <a:prstGeom prst="rect">
            <a:avLst/>
          </a:prstGeom>
          <a:solidFill>
            <a:srgbClr val="FE959A"/>
          </a:solidFill>
        </p:spPr>
      </p:sp>
      <p:grpSp>
        <p:nvGrpSpPr>
          <p:cNvPr id="3" name="Group 3"/>
          <p:cNvGrpSpPr/>
          <p:nvPr/>
        </p:nvGrpSpPr>
        <p:grpSpPr>
          <a:xfrm>
            <a:off x="1260353" y="1028700"/>
            <a:ext cx="6166036" cy="2734474"/>
            <a:chOff x="0" y="0"/>
            <a:chExt cx="8221381" cy="3645966"/>
          </a:xfrm>
        </p:grpSpPr>
        <p:sp>
          <p:nvSpPr>
            <p:cNvPr id="4" name="TextBox 4"/>
            <p:cNvSpPr txBox="1"/>
            <p:nvPr/>
          </p:nvSpPr>
          <p:spPr>
            <a:xfrm>
              <a:off x="0" y="-28575"/>
              <a:ext cx="8221381" cy="2949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570"/>
                </a:lnSpc>
                <a:spcBef>
                  <a:spcPct val="0"/>
                </a:spcBef>
              </a:pPr>
              <a:r>
                <a:rPr lang="en-US" sz="7142">
                  <a:solidFill>
                    <a:srgbClr val="FFDDDA"/>
                  </a:solidFill>
                  <a:latin typeface="Brixton Sans Bold"/>
                </a:rPr>
                <a:t>SOLUTION 2 FROM POV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120821"/>
              <a:ext cx="8221381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60353" y="3180408"/>
            <a:ext cx="13471550" cy="1616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FFDDDA"/>
                </a:solidFill>
                <a:latin typeface="Be Vietnam"/>
              </a:rPr>
              <a:t>Platform Digital yang dapat menghadirkan informasi yang dapat melakukan komparasi komponen sejenis untuk dibandingkan kelebihan dan kekurangan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93490" y="6409439"/>
            <a:ext cx="5375374" cy="110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2E2562"/>
                </a:solidFill>
                <a:latin typeface="Be Vietnam Bold"/>
              </a:rPr>
              <a:t>ASUMPTION 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69663" y="7752112"/>
            <a:ext cx="7599201" cy="2094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2"/>
              </a:lnSpc>
            </a:pPr>
            <a:r>
              <a:rPr lang="en-US" sz="2994">
                <a:solidFill>
                  <a:srgbClr val="2E2562"/>
                </a:solidFill>
                <a:latin typeface="Be Vietnam"/>
              </a:rPr>
              <a:t>Terdapat informasi atau ulasan dari pengalaman pengguna  yang dapat mempengaruhi pengguna lain dalam memilih produk atau komponen rakit PC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93995" y="737952"/>
            <a:ext cx="11500009" cy="1745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19"/>
              </a:lnSpc>
            </a:pPr>
            <a:r>
              <a:rPr lang="en-US" sz="11099">
                <a:solidFill>
                  <a:srgbClr val="2E2562"/>
                </a:solidFill>
                <a:latin typeface="Brixton Sans"/>
              </a:rPr>
              <a:t>PROTOTYPE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94331" y="2483624"/>
            <a:ext cx="3515892" cy="70460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285933" y="2483624"/>
            <a:ext cx="3587093" cy="704607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15702" y="2483624"/>
            <a:ext cx="3530155" cy="70460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06479" y="6552235"/>
            <a:ext cx="19100958" cy="4150876"/>
          </a:xfrm>
          <a:prstGeom prst="rect">
            <a:avLst/>
          </a:prstGeom>
          <a:solidFill>
            <a:srgbClr val="FE959A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660362"/>
            <a:ext cx="6166036" cy="2725815"/>
            <a:chOff x="0" y="0"/>
            <a:chExt cx="8221381" cy="3634420"/>
          </a:xfrm>
        </p:grpSpPr>
        <p:sp>
          <p:nvSpPr>
            <p:cNvPr id="4" name="TextBox 4"/>
            <p:cNvSpPr txBox="1"/>
            <p:nvPr/>
          </p:nvSpPr>
          <p:spPr>
            <a:xfrm>
              <a:off x="0" y="-28575"/>
              <a:ext cx="8221381" cy="2938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570"/>
                </a:lnSpc>
                <a:spcBef>
                  <a:spcPct val="0"/>
                </a:spcBef>
              </a:pPr>
              <a:r>
                <a:rPr lang="en-US" sz="7142">
                  <a:solidFill>
                    <a:srgbClr val="FFDDDA"/>
                  </a:solidFill>
                  <a:latin typeface="Brixton Sans Bold"/>
                </a:rPr>
                <a:t>SOLUTION 3 FROM POV 3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109275"/>
              <a:ext cx="8221381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7724" y="3329027"/>
            <a:ext cx="12818311" cy="1614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DDDA"/>
                </a:solidFill>
                <a:latin typeface="Be Vietnam"/>
              </a:rPr>
              <a:t>Membuat Platform Digital yang dapat menghubungkan semua perakit PC , agar dapat berkomunikasi</a:t>
            </a:r>
            <a:r>
              <a:rPr lang="en-US" sz="3100">
                <a:solidFill>
                  <a:srgbClr val="FFDDDA"/>
                </a:solidFill>
                <a:latin typeface="Arimo"/>
              </a:rPr>
              <a:t> untuk saling bertukar ilmu , dan pengalaman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79478" y="6437935"/>
            <a:ext cx="5376348" cy="1100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2E2562"/>
                </a:solidFill>
                <a:latin typeface="Be Vietnam Bold"/>
              </a:rPr>
              <a:t>ASUMPTION 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62048" y="7875153"/>
            <a:ext cx="7593778" cy="15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2E2562"/>
                </a:solidFill>
                <a:latin typeface="Be Vietnam"/>
              </a:rPr>
              <a:t>Ketersediaan konten dan melakukan interaksi komunitas dalam satu tempat sangat penting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06479" y="5355406"/>
            <a:ext cx="19100958" cy="5347706"/>
          </a:xfrm>
          <a:prstGeom prst="rect">
            <a:avLst/>
          </a:prstGeom>
          <a:solidFill>
            <a:srgbClr val="FFDDD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7072" y="3200563"/>
            <a:ext cx="3071630" cy="43096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006256" y="3200563"/>
            <a:ext cx="3087302" cy="43096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71998" y="3200563"/>
            <a:ext cx="3087302" cy="430968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827251" y="3200563"/>
            <a:ext cx="3071630" cy="4309685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609425" y="3599322"/>
            <a:ext cx="2815170" cy="3748030"/>
            <a:chOff x="0" y="0"/>
            <a:chExt cx="3663950" cy="4878070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6"/>
              <a:stretch>
                <a:fillRect l="-32270" t="650" r="866" b="650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CC86C2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432939" y="838200"/>
            <a:ext cx="8106013" cy="1902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37"/>
              </a:lnSpc>
            </a:pPr>
            <a:r>
              <a:rPr lang="en-US" sz="8169">
                <a:solidFill>
                  <a:srgbClr val="2E2562"/>
                </a:solidFill>
                <a:latin typeface="Brixton Sans"/>
              </a:rPr>
              <a:t>MEET</a:t>
            </a:r>
            <a:r>
              <a:rPr lang="en-US" sz="8169">
                <a:solidFill>
                  <a:srgbClr val="2E2562"/>
                </a:solidFill>
                <a:latin typeface="Brixton Sans Bold"/>
              </a:rPr>
              <a:t> </a:t>
            </a:r>
            <a:r>
              <a:rPr lang="en-US" sz="8169">
                <a:solidFill>
                  <a:srgbClr val="2E2562"/>
                </a:solidFill>
                <a:latin typeface="Brixton Sans"/>
              </a:rPr>
              <a:t>OUR TEAMS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2623024" y="7780540"/>
            <a:ext cx="11280067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E2562"/>
                </a:solidFill>
                <a:latin typeface="Be Vietnam Bold"/>
              </a:rPr>
              <a:t>GLEN FREDERIK F.T</a:t>
            </a:r>
          </a:p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562"/>
                </a:solidFill>
                <a:latin typeface="Be Vietnam Bold"/>
              </a:rPr>
              <a:t>05211840000078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955481" y="3599322"/>
            <a:ext cx="2815170" cy="3748030"/>
            <a:chOff x="0" y="0"/>
            <a:chExt cx="3663950" cy="4878070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7"/>
              <a:stretch>
                <a:fillRect l="-13648" t="650" r="-13648" b="650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CC86C2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117201" y="3599322"/>
            <a:ext cx="2815170" cy="3748030"/>
            <a:chOff x="0" y="0"/>
            <a:chExt cx="3663950" cy="4878070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8"/>
              <a:stretch>
                <a:fillRect l="866" t="-4978" r="866" b="-4978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CC86C2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4308064" y="3599322"/>
            <a:ext cx="2815170" cy="3748030"/>
            <a:chOff x="0" y="0"/>
            <a:chExt cx="3663950" cy="4878070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9"/>
              <a:stretch>
                <a:fillRect l="723" t="650" r="723" b="650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CC86C2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5623861" y="7780540"/>
            <a:ext cx="3478411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E2562"/>
                </a:solidFill>
                <a:latin typeface="Be Vietnam Bold"/>
              </a:rPr>
              <a:t>lAURA EVELINE AIPASSA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562"/>
                </a:solidFill>
                <a:latin typeface="Be Vietnam Bold"/>
              </a:rPr>
              <a:t>05211840000116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64137" y="7780540"/>
            <a:ext cx="254912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E2562"/>
                </a:solidFill>
                <a:latin typeface="Be Vietnam Bold"/>
              </a:rPr>
              <a:t>RAHMATIKA J.P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562"/>
                </a:solidFill>
                <a:latin typeface="Be Vietnam Bold"/>
              </a:rPr>
              <a:t>05211840000138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385429" y="7780540"/>
            <a:ext cx="303802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E2562"/>
                </a:solidFill>
                <a:latin typeface="Be Vietnam Bold"/>
              </a:rPr>
              <a:t>BERLYAN PERMATA 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2E2562"/>
                </a:solidFill>
                <a:latin typeface="Be Vietnam Bold"/>
              </a:rPr>
              <a:t>05211840007005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93995" y="971550"/>
            <a:ext cx="11500009" cy="1745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19"/>
              </a:lnSpc>
            </a:pPr>
            <a:r>
              <a:rPr lang="en-US" sz="11099">
                <a:solidFill>
                  <a:srgbClr val="2E2562"/>
                </a:solidFill>
                <a:latin typeface="Brixton Sans"/>
              </a:rPr>
              <a:t>PROTOTYPE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60889" y="3008198"/>
            <a:ext cx="3240019" cy="625010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4138" r="7194"/>
          <a:stretch>
            <a:fillRect/>
          </a:stretch>
        </p:blipFill>
        <p:spPr>
          <a:xfrm>
            <a:off x="-170976" y="-357167"/>
            <a:ext cx="18115406" cy="110013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63580" y="4075026"/>
            <a:ext cx="13246294" cy="213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80"/>
              </a:lnSpc>
            </a:pPr>
            <a:r>
              <a:rPr lang="en-US" sz="12200">
                <a:solidFill>
                  <a:srgbClr val="000000"/>
                </a:solidFill>
                <a:latin typeface="Brixton Sans"/>
              </a:rPr>
              <a:t>TESTING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06479" y="9430325"/>
            <a:ext cx="19100958" cy="1272786"/>
          </a:xfrm>
          <a:prstGeom prst="rect">
            <a:avLst/>
          </a:prstGeom>
          <a:solidFill>
            <a:srgbClr val="FE959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7775" r="882" b="1166"/>
          <a:stretch>
            <a:fillRect/>
          </a:stretch>
        </p:blipFill>
        <p:spPr>
          <a:xfrm>
            <a:off x="9144000" y="2861869"/>
            <a:ext cx="8913503" cy="419159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184670"/>
            <a:ext cx="9417688" cy="1677199"/>
            <a:chOff x="0" y="0"/>
            <a:chExt cx="12556917" cy="2236266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12556917" cy="154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930"/>
                </a:lnSpc>
                <a:spcBef>
                  <a:spcPct val="0"/>
                </a:spcBef>
              </a:pPr>
              <a:r>
                <a:rPr lang="en-US" sz="7442">
                  <a:solidFill>
                    <a:srgbClr val="CC86C2"/>
                  </a:solidFill>
                  <a:latin typeface="Brixton Sans Bold"/>
                </a:rPr>
                <a:t>Prototype 1 : Andika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11121"/>
              <a:ext cx="12556917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727970"/>
            <a:ext cx="7031199" cy="147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74"/>
              </a:lnSpc>
              <a:spcBef>
                <a:spcPct val="0"/>
              </a:spcBef>
            </a:pPr>
            <a:r>
              <a:rPr lang="en-US" sz="2838">
                <a:solidFill>
                  <a:srgbClr val="2E2562"/>
                </a:solidFill>
                <a:latin typeface="Be Vietnam"/>
              </a:rPr>
              <a:t>"Menurut saya sudah cukup bagus, simulasi membantu memilih barang yang komponen saling berhubungan"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209107"/>
            <a:ext cx="7362866" cy="140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6"/>
              </a:lnSpc>
              <a:spcBef>
                <a:spcPct val="0"/>
              </a:spcBef>
            </a:pPr>
            <a:r>
              <a:rPr lang="en-US" sz="2704">
                <a:solidFill>
                  <a:srgbClr val="2E2562"/>
                </a:solidFill>
                <a:latin typeface="Be Vietnam"/>
              </a:rPr>
              <a:t>"Saya sebagai pengguna awal masi bingung dengan produk yang ada karena tidak adanya   penjelasan (deskripsi barang)"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932661"/>
            <a:ext cx="10624123" cy="62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Open Sans Bold"/>
              </a:rPr>
              <a:t>What worked?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320356"/>
            <a:ext cx="7593778" cy="62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Open Sans Bold"/>
              </a:rPr>
              <a:t>What Didn't?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06479" y="9430325"/>
            <a:ext cx="19100958" cy="1272786"/>
          </a:xfrm>
          <a:prstGeom prst="rect">
            <a:avLst/>
          </a:prstGeom>
          <a:solidFill>
            <a:srgbClr val="FE959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752" r="2752"/>
          <a:stretch>
            <a:fillRect/>
          </a:stretch>
        </p:blipFill>
        <p:spPr>
          <a:xfrm>
            <a:off x="9331526" y="2636112"/>
            <a:ext cx="8794037" cy="523482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958912"/>
            <a:ext cx="9713292" cy="1677199"/>
            <a:chOff x="0" y="0"/>
            <a:chExt cx="12951056" cy="2236266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12951056" cy="154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930"/>
                </a:lnSpc>
                <a:spcBef>
                  <a:spcPct val="0"/>
                </a:spcBef>
              </a:pPr>
              <a:r>
                <a:rPr lang="en-US" sz="7442">
                  <a:solidFill>
                    <a:srgbClr val="CC86C2"/>
                  </a:solidFill>
                  <a:latin typeface="Brixton Sans Bold"/>
                </a:rPr>
                <a:t>Prototype 2 : Christian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11121"/>
              <a:ext cx="1295105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727970"/>
            <a:ext cx="7362866" cy="152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4"/>
              </a:lnSpc>
              <a:spcBef>
                <a:spcPct val="0"/>
              </a:spcBef>
            </a:pPr>
            <a:r>
              <a:rPr lang="en-US" sz="2938">
                <a:solidFill>
                  <a:srgbClr val="2E2562"/>
                </a:solidFill>
                <a:latin typeface="Be Vietnam"/>
              </a:rPr>
              <a:t>"Benchmark sangat membantu dalam memilih komponen yang tepat dengan membandingkan"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171086"/>
            <a:ext cx="7362866" cy="1461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6"/>
              </a:lnSpc>
              <a:spcBef>
                <a:spcPct val="0"/>
              </a:spcBef>
            </a:pPr>
            <a:r>
              <a:rPr lang="en-US" sz="2804">
                <a:solidFill>
                  <a:srgbClr val="2E2562"/>
                </a:solidFill>
                <a:latin typeface="Be Vietnam"/>
              </a:rPr>
              <a:t>"tidak ada penjelasan benchmarks sehingga orang kurang paham dengan apa yang dibenchmark"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932661"/>
            <a:ext cx="10624123" cy="62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Open Sans Bold"/>
              </a:rPr>
              <a:t>What worked?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320356"/>
            <a:ext cx="7593778" cy="62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Open Sans Bold"/>
              </a:rPr>
              <a:t>What Didn't?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06479" y="9430325"/>
            <a:ext cx="19100958" cy="1272786"/>
          </a:xfrm>
          <a:prstGeom prst="rect">
            <a:avLst/>
          </a:prstGeom>
          <a:solidFill>
            <a:srgbClr val="FE959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22478" y="2095201"/>
            <a:ext cx="9364406" cy="526747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41174" y="675670"/>
            <a:ext cx="9059299" cy="1677199"/>
            <a:chOff x="0" y="0"/>
            <a:chExt cx="12079065" cy="2236266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12079065" cy="154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930"/>
                </a:lnSpc>
                <a:spcBef>
                  <a:spcPct val="0"/>
                </a:spcBef>
              </a:pPr>
              <a:r>
                <a:rPr lang="en-US" sz="7442">
                  <a:solidFill>
                    <a:srgbClr val="CC86C2"/>
                  </a:solidFill>
                  <a:latin typeface="Brixton Sans Bold"/>
                </a:rPr>
                <a:t>Prototype 3 : Radhin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11121"/>
              <a:ext cx="12079065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737495"/>
            <a:ext cx="6458254" cy="193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97"/>
              </a:lnSpc>
              <a:spcBef>
                <a:spcPct val="0"/>
              </a:spcBef>
            </a:pPr>
            <a:r>
              <a:rPr lang="en-US" sz="2784">
                <a:solidFill>
                  <a:srgbClr val="2E2562"/>
                </a:solidFill>
                <a:latin typeface="Be Vietnam"/>
              </a:rPr>
              <a:t>"Menurut saya dengan adanya forum sangat membantu saya dalam mendapatkan dan memberikan informasi mengenai PC"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932661"/>
            <a:ext cx="10624123" cy="62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Open Sans Bold"/>
              </a:rPr>
              <a:t>What worked?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507882"/>
            <a:ext cx="7593778" cy="62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Open Sans Bold"/>
              </a:rPr>
              <a:t>What Didn't?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270263"/>
            <a:ext cx="6672569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E2562"/>
                </a:solidFill>
                <a:latin typeface="Be Vietnam"/>
              </a:rPr>
              <a:t>"forumnya terkesan kurang menarik karena terlihat seperti grup chat biasa"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06479" y="9430325"/>
            <a:ext cx="19100958" cy="1272786"/>
          </a:xfrm>
          <a:prstGeom prst="rect">
            <a:avLst/>
          </a:prstGeom>
          <a:solidFill>
            <a:srgbClr val="FE959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01885" y="2611135"/>
            <a:ext cx="13084230" cy="569164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612708" y="1028700"/>
            <a:ext cx="7062585" cy="1912140"/>
            <a:chOff x="0" y="0"/>
            <a:chExt cx="9416779" cy="2549519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9416779" cy="1766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228"/>
                </a:lnSpc>
                <a:spcBef>
                  <a:spcPct val="0"/>
                </a:spcBef>
              </a:pPr>
              <a:r>
                <a:rPr lang="en-US" sz="8524">
                  <a:solidFill>
                    <a:srgbClr val="CC86C2"/>
                  </a:solidFill>
                  <a:latin typeface="Brixton Sans Bold"/>
                </a:rPr>
                <a:t>Dokumentasi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45418"/>
              <a:ext cx="9416779" cy="604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4138" r="7194"/>
          <a:stretch>
            <a:fillRect/>
          </a:stretch>
        </p:blipFill>
        <p:spPr>
          <a:xfrm>
            <a:off x="-170976" y="-357167"/>
            <a:ext cx="18115406" cy="110013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20853" y="790575"/>
            <a:ext cx="13246294" cy="1803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20"/>
              </a:lnSpc>
            </a:pPr>
            <a:r>
              <a:rPr lang="en-US" sz="10300">
                <a:solidFill>
                  <a:srgbClr val="000000"/>
                </a:solidFill>
                <a:latin typeface="Brixton Sans"/>
              </a:rPr>
              <a:t>SUMMARY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83721" y="3136880"/>
            <a:ext cx="11120558" cy="612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0132" lvl="1" indent="-360066" algn="ctr">
              <a:lnSpc>
                <a:spcPts val="4002"/>
              </a:lnSpc>
              <a:buFont typeface="Arial"/>
              <a:buChar char="•"/>
            </a:pPr>
            <a:r>
              <a:rPr lang="en-US" sz="3335">
                <a:solidFill>
                  <a:srgbClr val="25242C"/>
                </a:solidFill>
                <a:latin typeface="Brixton Sans Bold"/>
              </a:rPr>
              <a:t>Dilakukan penambahan 2 narasumber baru untuk menggali Point of view yang lebih banyak</a:t>
            </a:r>
          </a:p>
          <a:p>
            <a:pPr algn="ctr">
              <a:lnSpc>
                <a:spcPts val="4002"/>
              </a:lnSpc>
            </a:pPr>
            <a:endParaRPr lang="en-US" sz="3335">
              <a:solidFill>
                <a:srgbClr val="25242C"/>
              </a:solidFill>
              <a:latin typeface="Brixton Sans Bold"/>
            </a:endParaRPr>
          </a:p>
          <a:p>
            <a:pPr marL="720132" lvl="1" indent="-360066" algn="ctr">
              <a:lnSpc>
                <a:spcPts val="4002"/>
              </a:lnSpc>
              <a:buFont typeface="Arial"/>
              <a:buChar char="•"/>
            </a:pPr>
            <a:r>
              <a:rPr lang="en-US" sz="3335">
                <a:solidFill>
                  <a:srgbClr val="25242C"/>
                </a:solidFill>
                <a:latin typeface="Brixton Sans Bold"/>
              </a:rPr>
              <a:t>User testing dilakukan kepada 3 orang untuk mengevaluasi prototype yang dibuat</a:t>
            </a:r>
          </a:p>
          <a:p>
            <a:pPr algn="ctr">
              <a:lnSpc>
                <a:spcPts val="4002"/>
              </a:lnSpc>
            </a:pPr>
            <a:endParaRPr lang="en-US" sz="3335">
              <a:solidFill>
                <a:srgbClr val="25242C"/>
              </a:solidFill>
              <a:latin typeface="Brixton Sans Bold"/>
            </a:endParaRPr>
          </a:p>
          <a:p>
            <a:pPr marL="720132" lvl="1" indent="-360066" algn="ctr">
              <a:lnSpc>
                <a:spcPts val="4002"/>
              </a:lnSpc>
              <a:buFont typeface="Arial"/>
              <a:buChar char="•"/>
            </a:pPr>
            <a:r>
              <a:rPr lang="en-US" sz="3335">
                <a:solidFill>
                  <a:srgbClr val="25242C"/>
                </a:solidFill>
                <a:latin typeface="Brixton Sans Bold"/>
              </a:rPr>
              <a:t>Setiap prototype akan dilakukan penggabungan untuk memenuhi semua solusi untuk point of view yang di pilih</a:t>
            </a:r>
          </a:p>
          <a:p>
            <a:pPr algn="ctr">
              <a:lnSpc>
                <a:spcPts val="4002"/>
              </a:lnSpc>
            </a:pPr>
            <a:endParaRPr lang="en-US" sz="3335">
              <a:solidFill>
                <a:srgbClr val="25242C"/>
              </a:solidFill>
              <a:latin typeface="Brixton Sans Bold"/>
            </a:endParaRPr>
          </a:p>
          <a:p>
            <a:pPr marL="720132" lvl="1" indent="-360066" algn="ctr">
              <a:lnSpc>
                <a:spcPts val="4002"/>
              </a:lnSpc>
              <a:buFont typeface="Arial"/>
              <a:buChar char="•"/>
            </a:pPr>
            <a:r>
              <a:rPr lang="en-US" sz="3335">
                <a:solidFill>
                  <a:srgbClr val="25242C"/>
                </a:solidFill>
                <a:latin typeface="Brixton Sans Bold"/>
              </a:rPr>
              <a:t>Akan dilakukan improvement lebih lanjut terhadap prototype untuk memenuhi apa yang sudah di sampaikan user testing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84923" y="4340708"/>
            <a:ext cx="11746696" cy="3974615"/>
            <a:chOff x="0" y="0"/>
            <a:chExt cx="15662262" cy="5299486"/>
          </a:xfrm>
        </p:grpSpPr>
        <p:sp>
          <p:nvSpPr>
            <p:cNvPr id="3" name="TextBox 3"/>
            <p:cNvSpPr txBox="1"/>
            <p:nvPr/>
          </p:nvSpPr>
          <p:spPr>
            <a:xfrm>
              <a:off x="0" y="-333375"/>
              <a:ext cx="15662262" cy="3212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871"/>
                </a:lnSpc>
              </a:pPr>
              <a:r>
                <a:rPr lang="en-US" sz="14193">
                  <a:solidFill>
                    <a:srgbClr val="FE959A"/>
                  </a:solidFill>
                  <a:latin typeface="Brixton Sans"/>
                </a:rPr>
                <a:t>THANKYOU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055531"/>
              <a:ext cx="15662262" cy="1243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4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A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4138" r="7194"/>
          <a:stretch>
            <a:fillRect/>
          </a:stretch>
        </p:blipFill>
        <p:spPr>
          <a:xfrm>
            <a:off x="0" y="-714333"/>
            <a:ext cx="18115406" cy="1100133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39240" y="2314575"/>
            <a:ext cx="16020060" cy="7399660"/>
            <a:chOff x="0" y="0"/>
            <a:chExt cx="4415589" cy="2039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15589" cy="2039559"/>
            </a:xfrm>
            <a:custGeom>
              <a:avLst/>
              <a:gdLst/>
              <a:ahLst/>
              <a:cxnLst/>
              <a:rect l="l" t="t" r="r" b="b"/>
              <a:pathLst>
                <a:path w="4415589" h="2039559">
                  <a:moveTo>
                    <a:pt x="4291129" y="2039559"/>
                  </a:moveTo>
                  <a:lnTo>
                    <a:pt x="124460" y="2039559"/>
                  </a:lnTo>
                  <a:cubicBezTo>
                    <a:pt x="55880" y="2039559"/>
                    <a:pt x="0" y="1983679"/>
                    <a:pt x="0" y="19150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91129" y="0"/>
                  </a:lnTo>
                  <a:cubicBezTo>
                    <a:pt x="4359709" y="0"/>
                    <a:pt x="4415589" y="55880"/>
                    <a:pt x="4415589" y="124460"/>
                  </a:cubicBezTo>
                  <a:lnTo>
                    <a:pt x="4415589" y="1915099"/>
                  </a:lnTo>
                  <a:cubicBezTo>
                    <a:pt x="4415589" y="1983679"/>
                    <a:pt x="4359709" y="2039559"/>
                    <a:pt x="4291129" y="2039559"/>
                  </a:cubicBezTo>
                  <a:close/>
                </a:path>
              </a:pathLst>
            </a:custGeom>
            <a:solidFill>
              <a:srgbClr val="FFDDDA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24194" y="1631555"/>
            <a:ext cx="956228" cy="136604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644862" y="1631555"/>
            <a:ext cx="956228" cy="136604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93318" y="391990"/>
            <a:ext cx="4128770" cy="123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7"/>
              </a:lnSpc>
            </a:pPr>
            <a:r>
              <a:rPr lang="en-US" sz="6881">
                <a:solidFill>
                  <a:srgbClr val="2E2562"/>
                </a:solidFill>
                <a:latin typeface="Brixton Sans Bold"/>
              </a:rPr>
              <a:t>Initial POV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06465" y="3168413"/>
            <a:ext cx="14885611" cy="6307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74"/>
              </a:lnSpc>
              <a:spcBef>
                <a:spcPct val="0"/>
              </a:spcBef>
            </a:pPr>
            <a:r>
              <a:rPr lang="en-US" sz="2981">
                <a:solidFill>
                  <a:srgbClr val="000000"/>
                </a:solidFill>
                <a:latin typeface="Be Vietnam Bold"/>
              </a:rPr>
              <a:t>We Met : </a:t>
            </a:r>
          </a:p>
          <a:p>
            <a:pPr>
              <a:lnSpc>
                <a:spcPts val="4174"/>
              </a:lnSpc>
              <a:spcBef>
                <a:spcPct val="0"/>
              </a:spcBef>
            </a:pPr>
            <a:r>
              <a:rPr lang="en-US" sz="2981">
                <a:solidFill>
                  <a:srgbClr val="2E2562"/>
                </a:solidFill>
                <a:latin typeface="Be Vietnam"/>
              </a:rPr>
              <a:t>Arjun, seorang mahasiswa asal Surabaya berumur 20 tahun yang sedang tertarik dengan PC rakitan</a:t>
            </a:r>
          </a:p>
          <a:p>
            <a:pPr>
              <a:lnSpc>
                <a:spcPts val="4174"/>
              </a:lnSpc>
              <a:spcBef>
                <a:spcPct val="0"/>
              </a:spcBef>
            </a:pPr>
            <a:endParaRPr lang="en-US" sz="2981">
              <a:solidFill>
                <a:srgbClr val="2E2562"/>
              </a:solidFill>
              <a:latin typeface="Be Vietnam"/>
            </a:endParaRPr>
          </a:p>
          <a:p>
            <a:pPr>
              <a:lnSpc>
                <a:spcPts val="4174"/>
              </a:lnSpc>
              <a:spcBef>
                <a:spcPct val="0"/>
              </a:spcBef>
            </a:pPr>
            <a:r>
              <a:rPr lang="en-US" sz="2981">
                <a:solidFill>
                  <a:srgbClr val="000000"/>
                </a:solidFill>
                <a:latin typeface="Be Vietnam Bold"/>
              </a:rPr>
              <a:t>We Were Amazed to Realize :</a:t>
            </a:r>
          </a:p>
          <a:p>
            <a:pPr>
              <a:lnSpc>
                <a:spcPts val="4174"/>
              </a:lnSpc>
              <a:spcBef>
                <a:spcPct val="0"/>
              </a:spcBef>
            </a:pPr>
            <a:r>
              <a:rPr lang="en-US" sz="2981">
                <a:solidFill>
                  <a:srgbClr val="2E2562"/>
                </a:solidFill>
                <a:latin typeface="Be Vietnam"/>
              </a:rPr>
              <a:t>Bagi sebagian orang  sulit untuk memahami merangkai PC yang sesuai dengan socketnya</a:t>
            </a:r>
          </a:p>
          <a:p>
            <a:pPr>
              <a:lnSpc>
                <a:spcPts val="4174"/>
              </a:lnSpc>
              <a:spcBef>
                <a:spcPct val="0"/>
              </a:spcBef>
            </a:pPr>
            <a:endParaRPr lang="en-US" sz="2981">
              <a:solidFill>
                <a:srgbClr val="2E2562"/>
              </a:solidFill>
              <a:latin typeface="Be Vietnam"/>
            </a:endParaRPr>
          </a:p>
          <a:p>
            <a:pPr>
              <a:lnSpc>
                <a:spcPts val="4174"/>
              </a:lnSpc>
              <a:spcBef>
                <a:spcPct val="0"/>
              </a:spcBef>
            </a:pPr>
            <a:r>
              <a:rPr lang="en-US" sz="2981">
                <a:solidFill>
                  <a:srgbClr val="000000"/>
                </a:solidFill>
                <a:latin typeface="Be Vietnam Bold"/>
              </a:rPr>
              <a:t>It Would Be Game Changing : </a:t>
            </a:r>
          </a:p>
          <a:p>
            <a:pPr>
              <a:lnSpc>
                <a:spcPts val="4174"/>
              </a:lnSpc>
              <a:spcBef>
                <a:spcPct val="0"/>
              </a:spcBef>
            </a:pPr>
            <a:r>
              <a:rPr lang="en-US" sz="2981">
                <a:solidFill>
                  <a:srgbClr val="2E2562"/>
                </a:solidFill>
                <a:latin typeface="Be Vietnam"/>
              </a:rPr>
              <a:t> Adanya simulasi untuk merangkai PC yang proporsional </a:t>
            </a:r>
          </a:p>
          <a:p>
            <a:pPr>
              <a:lnSpc>
                <a:spcPts val="4174"/>
              </a:lnSpc>
              <a:spcBef>
                <a:spcPct val="0"/>
              </a:spcBef>
            </a:pPr>
            <a:endParaRPr lang="en-US" sz="2981">
              <a:solidFill>
                <a:srgbClr val="2E2562"/>
              </a:solidFill>
              <a:latin typeface="Be Vietnam"/>
            </a:endParaRPr>
          </a:p>
          <a:p>
            <a:pPr>
              <a:lnSpc>
                <a:spcPts val="4174"/>
              </a:lnSpc>
              <a:spcBef>
                <a:spcPct val="0"/>
              </a:spcBef>
            </a:pPr>
            <a:endParaRPr lang="en-US" sz="2981">
              <a:solidFill>
                <a:srgbClr val="2E2562"/>
              </a:solidFill>
              <a:latin typeface="Be Vietna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4138" r="7194"/>
          <a:stretch>
            <a:fillRect/>
          </a:stretch>
        </p:blipFill>
        <p:spPr>
          <a:xfrm>
            <a:off x="-170976" y="-357167"/>
            <a:ext cx="18115406" cy="110013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79594" y="3144520"/>
            <a:ext cx="10328813" cy="374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40"/>
              </a:lnSpc>
            </a:pPr>
            <a:r>
              <a:rPr lang="en-US" sz="10600">
                <a:solidFill>
                  <a:srgbClr val="000000"/>
                </a:solidFill>
                <a:latin typeface="Brixton Sans"/>
              </a:rPr>
              <a:t>Additional</a:t>
            </a:r>
          </a:p>
          <a:p>
            <a:pPr algn="ctr">
              <a:lnSpc>
                <a:spcPts val="14840"/>
              </a:lnSpc>
            </a:pPr>
            <a:r>
              <a:rPr lang="en-US" sz="10600">
                <a:solidFill>
                  <a:srgbClr val="000000"/>
                </a:solidFill>
                <a:latin typeface="Brixton Sans"/>
              </a:rPr>
              <a:t> Needfinding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636415" y="2015037"/>
            <a:ext cx="11622885" cy="752426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3395">
            <a:off x="15393728" y="1774426"/>
            <a:ext cx="2211113" cy="191936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118204" y="596812"/>
            <a:ext cx="6695425" cy="1834298"/>
            <a:chOff x="0" y="0"/>
            <a:chExt cx="8927233" cy="2445730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8927233" cy="168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745"/>
                </a:lnSpc>
                <a:spcBef>
                  <a:spcPct val="0"/>
                </a:spcBef>
              </a:pPr>
              <a:r>
                <a:rPr lang="en-US" sz="8120">
                  <a:solidFill>
                    <a:srgbClr val="FFFFFF"/>
                  </a:solidFill>
                  <a:latin typeface="Brixton Sans Bold"/>
                </a:rPr>
                <a:t>POV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72065"/>
              <a:ext cx="8927233" cy="573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8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157954" y="3030200"/>
            <a:ext cx="11101346" cy="4938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2"/>
              </a:lnSpc>
              <a:spcBef>
                <a:spcPct val="0"/>
              </a:spcBef>
            </a:pPr>
            <a:r>
              <a:rPr lang="en-US" sz="2822">
                <a:solidFill>
                  <a:srgbClr val="000000"/>
                </a:solidFill>
                <a:latin typeface="Be Vietnam Bold"/>
              </a:rPr>
              <a:t>We Met : </a:t>
            </a:r>
          </a:p>
          <a:p>
            <a:pPr>
              <a:lnSpc>
                <a:spcPts val="3952"/>
              </a:lnSpc>
              <a:spcBef>
                <a:spcPct val="0"/>
              </a:spcBef>
            </a:pPr>
            <a:r>
              <a:rPr lang="en-US" sz="2822">
                <a:solidFill>
                  <a:srgbClr val="2E2562"/>
                </a:solidFill>
                <a:latin typeface="Be Vietnam"/>
              </a:rPr>
              <a:t>Ivan, Seorang mahasiswa Surabaya berusia 20 Tahun</a:t>
            </a:r>
          </a:p>
          <a:p>
            <a:pPr>
              <a:lnSpc>
                <a:spcPts val="3952"/>
              </a:lnSpc>
              <a:spcBef>
                <a:spcPct val="0"/>
              </a:spcBef>
            </a:pPr>
            <a:endParaRPr lang="en-US" sz="2822">
              <a:solidFill>
                <a:srgbClr val="2E2562"/>
              </a:solidFill>
              <a:latin typeface="Be Vietnam"/>
            </a:endParaRPr>
          </a:p>
          <a:p>
            <a:pPr>
              <a:lnSpc>
                <a:spcPts val="3952"/>
              </a:lnSpc>
              <a:spcBef>
                <a:spcPct val="0"/>
              </a:spcBef>
            </a:pPr>
            <a:r>
              <a:rPr lang="en-US" sz="2822">
                <a:solidFill>
                  <a:srgbClr val="000000"/>
                </a:solidFill>
                <a:latin typeface="Be Vietnam Bold"/>
              </a:rPr>
              <a:t>We Were Amazed to Realize :</a:t>
            </a:r>
          </a:p>
          <a:p>
            <a:pPr>
              <a:lnSpc>
                <a:spcPts val="3952"/>
              </a:lnSpc>
              <a:spcBef>
                <a:spcPct val="0"/>
              </a:spcBef>
            </a:pPr>
            <a:r>
              <a:rPr lang="en-US" sz="2822">
                <a:solidFill>
                  <a:srgbClr val="2E2562"/>
                </a:solidFill>
                <a:latin typeface="Be Vietnam"/>
              </a:rPr>
              <a:t>Terkadang orang tidak mengerti kebutuhan PCnya dengan harga yang dia berikan</a:t>
            </a:r>
          </a:p>
          <a:p>
            <a:pPr>
              <a:lnSpc>
                <a:spcPts val="3952"/>
              </a:lnSpc>
              <a:spcBef>
                <a:spcPct val="0"/>
              </a:spcBef>
            </a:pPr>
            <a:endParaRPr lang="en-US" sz="2822">
              <a:solidFill>
                <a:srgbClr val="2E2562"/>
              </a:solidFill>
              <a:latin typeface="Be Vietnam"/>
            </a:endParaRPr>
          </a:p>
          <a:p>
            <a:pPr>
              <a:lnSpc>
                <a:spcPts val="3952"/>
              </a:lnSpc>
              <a:spcBef>
                <a:spcPct val="0"/>
              </a:spcBef>
            </a:pPr>
            <a:r>
              <a:rPr lang="en-US" sz="2822">
                <a:solidFill>
                  <a:srgbClr val="000000"/>
                </a:solidFill>
                <a:latin typeface="Be Vietnam Bold"/>
              </a:rPr>
              <a:t>It Would Be Game Changing </a:t>
            </a:r>
            <a:r>
              <a:rPr lang="en-US" sz="2822">
                <a:solidFill>
                  <a:srgbClr val="2E2562"/>
                </a:solidFill>
                <a:latin typeface="Be Vietnam"/>
              </a:rPr>
              <a:t>: </a:t>
            </a:r>
          </a:p>
          <a:p>
            <a:pPr>
              <a:lnSpc>
                <a:spcPts val="3952"/>
              </a:lnSpc>
              <a:spcBef>
                <a:spcPct val="0"/>
              </a:spcBef>
            </a:pPr>
            <a:r>
              <a:rPr lang="en-US" sz="2822">
                <a:solidFill>
                  <a:srgbClr val="2E2562"/>
                </a:solidFill>
                <a:latin typeface="Be Vietnam"/>
              </a:rPr>
              <a:t>Informasi yang dapat menjanjikan terkait budget untuk kebutuhan PC seseorang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5910" y="2015037"/>
            <a:ext cx="4164456" cy="7025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l="16599" r="21573"/>
          <a:stretch>
            <a:fillRect/>
          </a:stretch>
        </p:blipFill>
        <p:spPr>
          <a:xfrm>
            <a:off x="1056236" y="2642738"/>
            <a:ext cx="3703802" cy="57705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636415" y="2015037"/>
            <a:ext cx="11622885" cy="752426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93395">
            <a:off x="15393728" y="1774426"/>
            <a:ext cx="2211113" cy="191936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157954" y="3407742"/>
            <a:ext cx="11101346" cy="5433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2"/>
              </a:lnSpc>
              <a:spcBef>
                <a:spcPct val="0"/>
              </a:spcBef>
            </a:pPr>
            <a:r>
              <a:rPr lang="en-US" sz="2822">
                <a:solidFill>
                  <a:srgbClr val="000000"/>
                </a:solidFill>
                <a:latin typeface="Be Vietnam Bold"/>
              </a:rPr>
              <a:t>We Met : </a:t>
            </a:r>
          </a:p>
          <a:p>
            <a:pPr>
              <a:lnSpc>
                <a:spcPts val="3952"/>
              </a:lnSpc>
              <a:spcBef>
                <a:spcPct val="0"/>
              </a:spcBef>
            </a:pPr>
            <a:r>
              <a:rPr lang="en-US" sz="2822">
                <a:solidFill>
                  <a:srgbClr val="2E2562"/>
                </a:solidFill>
                <a:latin typeface="Be Vietnam"/>
              </a:rPr>
              <a:t>Dafa ,Seorang mahasiswa asal surabaya berumur 20 tahun sekaligus pengusaha di bidang mebel</a:t>
            </a:r>
          </a:p>
          <a:p>
            <a:pPr>
              <a:lnSpc>
                <a:spcPts val="3952"/>
              </a:lnSpc>
              <a:spcBef>
                <a:spcPct val="0"/>
              </a:spcBef>
            </a:pPr>
            <a:endParaRPr lang="en-US" sz="2822">
              <a:solidFill>
                <a:srgbClr val="2E2562"/>
              </a:solidFill>
              <a:latin typeface="Be Vietnam"/>
            </a:endParaRPr>
          </a:p>
          <a:p>
            <a:pPr>
              <a:lnSpc>
                <a:spcPts val="3952"/>
              </a:lnSpc>
              <a:spcBef>
                <a:spcPct val="0"/>
              </a:spcBef>
            </a:pPr>
            <a:r>
              <a:rPr lang="en-US" sz="2822">
                <a:solidFill>
                  <a:srgbClr val="000000"/>
                </a:solidFill>
                <a:latin typeface="Be Vietnam Bold"/>
              </a:rPr>
              <a:t>We Were Amazed to Realize :</a:t>
            </a:r>
          </a:p>
          <a:p>
            <a:pPr>
              <a:lnSpc>
                <a:spcPts val="3952"/>
              </a:lnSpc>
              <a:spcBef>
                <a:spcPct val="0"/>
              </a:spcBef>
            </a:pPr>
            <a:r>
              <a:rPr lang="en-US" sz="2822">
                <a:solidFill>
                  <a:srgbClr val="000000"/>
                </a:solidFill>
                <a:latin typeface="Be Vietnam"/>
              </a:rPr>
              <a:t>Biaya untuk merakit PC tergantung dengan kebutuhan</a:t>
            </a:r>
          </a:p>
          <a:p>
            <a:pPr>
              <a:lnSpc>
                <a:spcPts val="3952"/>
              </a:lnSpc>
              <a:spcBef>
                <a:spcPct val="0"/>
              </a:spcBef>
            </a:pPr>
            <a:endParaRPr lang="en-US" sz="2822">
              <a:solidFill>
                <a:srgbClr val="000000"/>
              </a:solidFill>
              <a:latin typeface="Be Vietnam"/>
            </a:endParaRPr>
          </a:p>
          <a:p>
            <a:pPr>
              <a:lnSpc>
                <a:spcPts val="3952"/>
              </a:lnSpc>
              <a:spcBef>
                <a:spcPct val="0"/>
              </a:spcBef>
            </a:pPr>
            <a:r>
              <a:rPr lang="en-US" sz="2822">
                <a:solidFill>
                  <a:srgbClr val="000000"/>
                </a:solidFill>
                <a:latin typeface="Be Vietnam Bold"/>
              </a:rPr>
              <a:t>It Would Be Game Changing </a:t>
            </a:r>
            <a:r>
              <a:rPr lang="en-US" sz="2822">
                <a:solidFill>
                  <a:srgbClr val="2E2562"/>
                </a:solidFill>
                <a:latin typeface="Be Vietnam Bold"/>
              </a:rPr>
              <a:t>: </a:t>
            </a:r>
          </a:p>
          <a:p>
            <a:pPr>
              <a:lnSpc>
                <a:spcPts val="3952"/>
              </a:lnSpc>
              <a:spcBef>
                <a:spcPct val="0"/>
              </a:spcBef>
            </a:pPr>
            <a:r>
              <a:rPr lang="en-US" sz="2822">
                <a:solidFill>
                  <a:srgbClr val="2E2562"/>
                </a:solidFill>
                <a:latin typeface="Be Vietnam"/>
              </a:rPr>
              <a:t>Dapat membantu menemukan komponen dengan socket yang sesuai</a:t>
            </a:r>
          </a:p>
          <a:p>
            <a:pPr>
              <a:lnSpc>
                <a:spcPts val="3952"/>
              </a:lnSpc>
              <a:spcBef>
                <a:spcPct val="0"/>
              </a:spcBef>
            </a:pPr>
            <a:endParaRPr lang="en-US" sz="2822">
              <a:solidFill>
                <a:srgbClr val="2E2562"/>
              </a:solidFill>
              <a:latin typeface="Be Vietna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5910" y="2015037"/>
            <a:ext cx="4164456" cy="70259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l="25046" r="21753"/>
          <a:stretch>
            <a:fillRect/>
          </a:stretch>
        </p:blipFill>
        <p:spPr>
          <a:xfrm>
            <a:off x="1028700" y="2734111"/>
            <a:ext cx="3687305" cy="529592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7118204" y="601575"/>
            <a:ext cx="6695425" cy="1824773"/>
            <a:chOff x="0" y="0"/>
            <a:chExt cx="8927233" cy="2433030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8927233" cy="1676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625"/>
                </a:lnSpc>
                <a:spcBef>
                  <a:spcPct val="0"/>
                </a:spcBef>
              </a:pPr>
              <a:r>
                <a:rPr lang="en-US" sz="8020">
                  <a:solidFill>
                    <a:srgbClr val="FFFFFF"/>
                  </a:solidFill>
                  <a:latin typeface="Brixton Sans Bold"/>
                </a:rPr>
                <a:t>POV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859365"/>
              <a:ext cx="8927233" cy="573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4138" r="7194"/>
          <a:stretch>
            <a:fillRect/>
          </a:stretch>
        </p:blipFill>
        <p:spPr>
          <a:xfrm>
            <a:off x="-170976" y="-357167"/>
            <a:ext cx="18115406" cy="110013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84506" y="2659726"/>
            <a:ext cx="11404443" cy="4662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80"/>
              </a:lnSpc>
            </a:pPr>
            <a:r>
              <a:rPr lang="en-US" sz="13200">
                <a:solidFill>
                  <a:srgbClr val="000000"/>
                </a:solidFill>
                <a:latin typeface="Brixton Sans"/>
              </a:rPr>
              <a:t>Revised </a:t>
            </a:r>
          </a:p>
          <a:p>
            <a:pPr algn="ctr">
              <a:lnSpc>
                <a:spcPts val="18480"/>
              </a:lnSpc>
            </a:pPr>
            <a:r>
              <a:rPr lang="en-US" sz="13200">
                <a:solidFill>
                  <a:srgbClr val="000000"/>
                </a:solidFill>
                <a:latin typeface="Brixton Sans"/>
              </a:rPr>
              <a:t>POVs &amp; HMWs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-924648" y="-1349357"/>
            <a:ext cx="19212648" cy="193841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424311" y="1414487"/>
            <a:ext cx="11545561" cy="854371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424311" y="2251757"/>
            <a:ext cx="11439378" cy="7706445"/>
            <a:chOff x="0" y="0"/>
            <a:chExt cx="3946490" cy="26586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46490" cy="2658660"/>
            </a:xfrm>
            <a:custGeom>
              <a:avLst/>
              <a:gdLst/>
              <a:ahLst/>
              <a:cxnLst/>
              <a:rect l="l" t="t" r="r" b="b"/>
              <a:pathLst>
                <a:path w="3946490" h="2658660">
                  <a:moveTo>
                    <a:pt x="3822030" y="2658659"/>
                  </a:moveTo>
                  <a:lnTo>
                    <a:pt x="124460" y="2658659"/>
                  </a:lnTo>
                  <a:cubicBezTo>
                    <a:pt x="55880" y="2658659"/>
                    <a:pt x="0" y="2602780"/>
                    <a:pt x="0" y="25341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22030" y="0"/>
                  </a:lnTo>
                  <a:cubicBezTo>
                    <a:pt x="3890610" y="0"/>
                    <a:pt x="3946490" y="55880"/>
                    <a:pt x="3946490" y="124460"/>
                  </a:cubicBezTo>
                  <a:lnTo>
                    <a:pt x="3946490" y="2534200"/>
                  </a:lnTo>
                  <a:cubicBezTo>
                    <a:pt x="3946490" y="2602780"/>
                    <a:pt x="3890610" y="2658660"/>
                    <a:pt x="3822030" y="26586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765486" y="-293086"/>
            <a:ext cx="4757028" cy="1707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Kollektif"/>
              </a:rPr>
              <a:t>POV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38728" y="2646299"/>
            <a:ext cx="11224961" cy="6358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15"/>
              </a:lnSpc>
              <a:spcBef>
                <a:spcPct val="0"/>
              </a:spcBef>
            </a:pPr>
            <a:r>
              <a:rPr lang="en-US" sz="3010">
                <a:solidFill>
                  <a:srgbClr val="000000"/>
                </a:solidFill>
                <a:latin typeface="Be Vietnam Bold"/>
              </a:rPr>
              <a:t>We Met : </a:t>
            </a:r>
          </a:p>
          <a:p>
            <a:pPr>
              <a:lnSpc>
                <a:spcPts val="4215"/>
              </a:lnSpc>
              <a:spcBef>
                <a:spcPct val="0"/>
              </a:spcBef>
            </a:pPr>
            <a:r>
              <a:rPr lang="en-US" sz="3010">
                <a:solidFill>
                  <a:srgbClr val="2E2562"/>
                </a:solidFill>
                <a:latin typeface="Be Vietnam"/>
              </a:rPr>
              <a:t>Arjun ,seorang mahasiswa asal Surabaya  berumur 20 tahun yang sedang tertarik dengan PC rakitan</a:t>
            </a:r>
          </a:p>
          <a:p>
            <a:pPr>
              <a:lnSpc>
                <a:spcPts val="4215"/>
              </a:lnSpc>
              <a:spcBef>
                <a:spcPct val="0"/>
              </a:spcBef>
            </a:pPr>
            <a:endParaRPr lang="en-US" sz="3010">
              <a:solidFill>
                <a:srgbClr val="2E2562"/>
              </a:solidFill>
              <a:latin typeface="Be Vietnam"/>
            </a:endParaRPr>
          </a:p>
          <a:p>
            <a:pPr>
              <a:lnSpc>
                <a:spcPts val="4215"/>
              </a:lnSpc>
              <a:spcBef>
                <a:spcPct val="0"/>
              </a:spcBef>
            </a:pPr>
            <a:r>
              <a:rPr lang="en-US" sz="3010">
                <a:solidFill>
                  <a:srgbClr val="000000"/>
                </a:solidFill>
                <a:latin typeface="Be Vietnam Bold"/>
              </a:rPr>
              <a:t>We Were Amazed to Realize :</a:t>
            </a:r>
          </a:p>
          <a:p>
            <a:pPr>
              <a:lnSpc>
                <a:spcPts val="4215"/>
              </a:lnSpc>
              <a:spcBef>
                <a:spcPct val="0"/>
              </a:spcBef>
            </a:pPr>
            <a:r>
              <a:rPr lang="en-US" sz="3010">
                <a:solidFill>
                  <a:srgbClr val="2E2562"/>
                </a:solidFill>
                <a:latin typeface="Be Vietnam"/>
              </a:rPr>
              <a:t>Ternyata untuk seorang yang mau memulai merakit PC sebagian orang sulit untuk memahami merangkai PC yang sesuai dengan socketnya</a:t>
            </a:r>
          </a:p>
          <a:p>
            <a:pPr>
              <a:lnSpc>
                <a:spcPts val="4215"/>
              </a:lnSpc>
              <a:spcBef>
                <a:spcPct val="0"/>
              </a:spcBef>
            </a:pPr>
            <a:endParaRPr lang="en-US" sz="3010">
              <a:solidFill>
                <a:srgbClr val="2E2562"/>
              </a:solidFill>
              <a:latin typeface="Be Vietnam"/>
            </a:endParaRPr>
          </a:p>
          <a:p>
            <a:pPr>
              <a:lnSpc>
                <a:spcPts val="4215"/>
              </a:lnSpc>
              <a:spcBef>
                <a:spcPct val="0"/>
              </a:spcBef>
            </a:pPr>
            <a:r>
              <a:rPr lang="en-US" sz="3010">
                <a:solidFill>
                  <a:srgbClr val="000000"/>
                </a:solidFill>
                <a:latin typeface="Be Vietnam Bold"/>
              </a:rPr>
              <a:t>It Would Be Game Changing : </a:t>
            </a:r>
          </a:p>
          <a:p>
            <a:pPr>
              <a:lnSpc>
                <a:spcPts val="4215"/>
              </a:lnSpc>
              <a:spcBef>
                <a:spcPct val="0"/>
              </a:spcBef>
            </a:pPr>
            <a:r>
              <a:rPr lang="en-US" sz="3010">
                <a:solidFill>
                  <a:srgbClr val="2E2562"/>
                </a:solidFill>
                <a:latin typeface="Be Vietnam"/>
              </a:rPr>
              <a:t>Jika Kita dapat Membantu dalam Mempermudah Mempelajari Socket yang sesuai untuk merakit PC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62324" y="-2695650"/>
            <a:ext cx="19212648" cy="193841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22153" y="710705"/>
            <a:ext cx="7043694" cy="1716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17"/>
              </a:lnSpc>
            </a:pPr>
            <a:r>
              <a:rPr lang="en-US" sz="8597">
                <a:solidFill>
                  <a:srgbClr val="FE959A"/>
                </a:solidFill>
                <a:latin typeface="Brixton Sans Bold"/>
              </a:rPr>
              <a:t>How Might We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24087" y="3715400"/>
            <a:ext cx="12639826" cy="328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FFDDDA"/>
                </a:solidFill>
                <a:latin typeface="Be Vietnam"/>
              </a:rPr>
              <a:t>Memberikan Simulasi dalam merakit PC sehingga dapat mempermudah mempelajari Socket PC tanpa takut akan salah beli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1038</Words>
  <Application>Microsoft Office PowerPoint</Application>
  <PresentationFormat>Custom</PresentationFormat>
  <Paragraphs>155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Be Vietnam Bold</vt:lpstr>
      <vt:lpstr>Be Vietnam</vt:lpstr>
      <vt:lpstr>Brixton Sans</vt:lpstr>
      <vt:lpstr>Calibri</vt:lpstr>
      <vt:lpstr>Kollektif</vt:lpstr>
      <vt:lpstr>Brixton Sans Bold</vt:lpstr>
      <vt:lpstr>Arimo</vt:lpstr>
      <vt:lpstr>Open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Diskusi pada komunitas PC Rakitan</dc:title>
  <cp:lastModifiedBy>Berlyan Permata Sukma(572031)</cp:lastModifiedBy>
  <cp:revision>3</cp:revision>
  <dcterms:created xsi:type="dcterms:W3CDTF">2006-08-16T00:00:00Z</dcterms:created>
  <dcterms:modified xsi:type="dcterms:W3CDTF">2021-04-07T16:17:37Z</dcterms:modified>
  <dc:identifier>DAEa9E1m2o8</dc:identifier>
</cp:coreProperties>
</file>